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Playfair Display"/>
      <p:regular r:id="rId33"/>
      <p:bold r:id="rId34"/>
      <p:italic r:id="rId35"/>
      <p:boldItalic r:id="rId36"/>
    </p:embeddedFont>
    <p:embeddedFont>
      <p:font typeface="La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PlayfairDisplay-italic.fntdata"/><Relationship Id="rId12" Type="http://schemas.openxmlformats.org/officeDocument/2006/relationships/slide" Target="slides/slide7.xml"/><Relationship Id="rId34" Type="http://schemas.openxmlformats.org/officeDocument/2006/relationships/font" Target="fonts/PlayfairDisplay-bold.fntdata"/><Relationship Id="rId15" Type="http://schemas.openxmlformats.org/officeDocument/2006/relationships/slide" Target="slides/slide10.xml"/><Relationship Id="rId37" Type="http://schemas.openxmlformats.org/officeDocument/2006/relationships/font" Target="fonts/Lato-regular.fntdata"/><Relationship Id="rId14" Type="http://schemas.openxmlformats.org/officeDocument/2006/relationships/slide" Target="slides/slide9.xml"/><Relationship Id="rId36" Type="http://schemas.openxmlformats.org/officeDocument/2006/relationships/font" Target="fonts/PlayfairDisplay-boldItalic.fntdata"/><Relationship Id="rId17" Type="http://schemas.openxmlformats.org/officeDocument/2006/relationships/slide" Target="slides/slide12.xml"/><Relationship Id="rId39" Type="http://schemas.openxmlformats.org/officeDocument/2006/relationships/font" Target="fonts/Lato-italic.fntdata"/><Relationship Id="rId16" Type="http://schemas.openxmlformats.org/officeDocument/2006/relationships/slide" Target="slides/slide11.xml"/><Relationship Id="rId38" Type="http://schemas.openxmlformats.org/officeDocument/2006/relationships/font" Target="fonts/Lato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478e8994d9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478e8994d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478e8994d9_0_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478e8994d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478e8994d9_0_4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478e8994d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478e8994d9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478e8994d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478e8994d9_0_5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478e8994d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478e8994d9_0_5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478e8994d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478e8994d9_0_6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478e8994d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478e8994d9_0_6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478e8994d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478e8994d9_0_7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478e8994d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478e8994d9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478e8994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793beabd5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793beab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478e8994d9_0_7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478e8994d9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478e8994d9_0_8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478e8994d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478e8994d9_0_8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478e8994d9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478e8994d9_0_9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478e8994d9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478e8994d9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478e8994d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478e8994d9_0_9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478e8994d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478e8994d9_0_10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478e8994d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3bc3361d88_0_17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3bc3361d88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bc3361d88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bc3361d8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bc3361d88_0_10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bc3361d88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bc3361d88_0_10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bc3361d88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478e8994d9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478e8994d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bc3361d88_0_25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bc3361d88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478e8994d9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478e8994d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478e8994d9_0_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478e8994d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Fundraising</a:t>
            </a:r>
            <a:br>
              <a:rPr lang="en"/>
            </a:br>
            <a:r>
              <a:rPr lang="en" sz="3900"/>
              <a:t>Cherish Uganda</a:t>
            </a:r>
            <a:endParaRPr sz="39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www.cherishuganda.org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Donors: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Be clear on purpose of meeting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Wherever &amp; whenever is convenient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45 minutes &amp; avoid meals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are they passionate about?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Donors: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Be clear on purpose of meeting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Wherever &amp; whenever is convenient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45 minutes &amp; avoid meals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are they passionate about?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Avoid designated giving if possible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Donors: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Be clear on purpose of meeting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Wherever &amp; whenever is convenient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45 minutes &amp; avoid meals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are they passionate about?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Avoid designated giving if possible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 do I find these people to meet with?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Deck</a:t>
            </a:r>
            <a:r>
              <a:rPr lang="en"/>
              <a:t>: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problem are you solving?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Deck:</a:t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problem are you solving?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are you solving it?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Deck: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problem are you solving?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are you solving it?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Pictures &amp; Stories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Deck: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problem are you solving?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are you solving it?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Pictures &amp; Stories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Your story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Deck:</a:t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problem are you solving?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are you solving it?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Pictures &amp; Stories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Your story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Budget - Some will care, most will not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Deck:</a:t>
            </a:r>
            <a:endParaRPr/>
          </a:p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problem are you solving?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are you solving it?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Pictures &amp; Stories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Your story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Budget - Some will care, most will not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Make sure you have clear ways to give</a:t>
            </a:r>
            <a:endParaRPr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11700" y="537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</a:t>
            </a:r>
            <a:r>
              <a:rPr lang="en"/>
              <a:t> Donors:</a:t>
            </a:r>
            <a:endParaRPr/>
          </a:p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Segment - Top 30, Regular, Rising, Potential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372725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Playfair Display"/>
                <a:ea typeface="Playfair Display"/>
                <a:cs typeface="Playfair Display"/>
                <a:sym typeface="Playfair Display"/>
              </a:rPr>
              <a:t>Goal:</a:t>
            </a:r>
            <a:endParaRPr b="1" sz="4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501650" lvl="0" marL="457200" rtl="0" algn="l">
              <a:spcBef>
                <a:spcPts val="1600"/>
              </a:spcBef>
              <a:spcAft>
                <a:spcPts val="0"/>
              </a:spcAft>
              <a:buSzPts val="4300"/>
              <a:buChar char="-"/>
            </a:pPr>
            <a:r>
              <a:rPr lang="en" sz="4300"/>
              <a:t>Procure </a:t>
            </a:r>
            <a:r>
              <a:rPr i="1" lang="en" sz="4300"/>
              <a:t>Your </a:t>
            </a:r>
            <a:r>
              <a:rPr lang="en" sz="4300"/>
              <a:t>needed resources</a:t>
            </a:r>
            <a:endParaRPr sz="4300"/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Char char="-"/>
            </a:pPr>
            <a:r>
              <a:rPr lang="en" sz="4300"/>
              <a:t>Provide a place for</a:t>
            </a:r>
            <a:r>
              <a:rPr i="1" lang="en" sz="4300"/>
              <a:t> Others</a:t>
            </a:r>
            <a:r>
              <a:rPr lang="en" sz="4300"/>
              <a:t> to make a difference</a:t>
            </a:r>
            <a:endParaRPr sz="4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311700" y="537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Donors:</a:t>
            </a:r>
            <a:endParaRPr/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Segment - Top 30, Regular, Rising, Potential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Communicate, communicate, communicate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311700" y="537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Donors:</a:t>
            </a:r>
            <a:endParaRPr/>
          </a:p>
        </p:txBody>
      </p:sp>
      <p:sp>
        <p:nvSpPr>
          <p:cNvPr id="189" name="Google Shape;189;p33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Segment - Top 30, Regular, Rising, Potential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Communicate, communicate, communicate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do they prefer to communicate?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type="title"/>
          </p:nvPr>
        </p:nvSpPr>
        <p:spPr>
          <a:xfrm>
            <a:off x="311700" y="537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Donors:</a:t>
            </a:r>
            <a:endParaRPr/>
          </a:p>
        </p:txBody>
      </p:sp>
      <p:sp>
        <p:nvSpPr>
          <p:cNvPr id="195" name="Google Shape;195;p3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Segment - Top 30, Regular, Rising, Potential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Communicate, communicate, communicate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do they prefer to communicate?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area are they passionate about?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type="title"/>
          </p:nvPr>
        </p:nvSpPr>
        <p:spPr>
          <a:xfrm>
            <a:off x="311700" y="537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Donors:</a:t>
            </a:r>
            <a:endParaRPr/>
          </a:p>
        </p:txBody>
      </p:sp>
      <p:sp>
        <p:nvSpPr>
          <p:cNvPr id="201" name="Google Shape;201;p3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Segment - Top 30, Regular, Rising, Potential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Communicate, communicate, communicate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How do they prefer to communicate?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What area are they passionate about?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Who do they know?</a:t>
            </a:r>
            <a:endParaRPr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30 </a:t>
            </a:r>
            <a:r>
              <a:rPr lang="en"/>
              <a:t>Individual</a:t>
            </a:r>
            <a:r>
              <a:rPr lang="en"/>
              <a:t> Annual Meeting</a:t>
            </a:r>
            <a:r>
              <a:rPr lang="en"/>
              <a:t>:</a:t>
            </a:r>
            <a:endParaRPr/>
          </a:p>
        </p:txBody>
      </p:sp>
      <p:sp>
        <p:nvSpPr>
          <p:cNvPr id="207" name="Google Shape;207;p3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Lifetime Giving History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30 Individual Annual Meeting:</a:t>
            </a:r>
            <a:endParaRPr/>
          </a:p>
        </p:txBody>
      </p:sp>
      <p:sp>
        <p:nvSpPr>
          <p:cNvPr id="213" name="Google Shape;213;p3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Lifetime Giving History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Gift Chart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30 Individual Annual Meeting:</a:t>
            </a:r>
            <a:endParaRPr/>
          </a:p>
        </p:txBody>
      </p:sp>
      <p:sp>
        <p:nvSpPr>
          <p:cNvPr id="219" name="Google Shape;219;p3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Lifetime Giving History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Gift Chart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 are you as an org. going this next year?</a:t>
            </a:r>
            <a:endParaRPr sz="3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25" name="Google Shape;225;p39"/>
          <p:cNvSpPr txBox="1"/>
          <p:nvPr>
            <p:ph idx="1" type="body"/>
          </p:nvPr>
        </p:nvSpPr>
        <p:spPr>
          <a:xfrm>
            <a:off x="311700" y="372725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latin typeface="Playfair Display"/>
                <a:ea typeface="Playfair Display"/>
                <a:cs typeface="Playfair Display"/>
                <a:sym typeface="Playfair Display"/>
              </a:rPr>
              <a:t>Key Resources</a:t>
            </a:r>
            <a:endParaRPr b="1" sz="4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31800" lvl="0" marL="457200" rtl="0" algn="l">
              <a:spcBef>
                <a:spcPts val="1600"/>
              </a:spcBef>
              <a:spcAft>
                <a:spcPts val="0"/>
              </a:spcAft>
              <a:buSzPts val="3200"/>
              <a:buChar char="-"/>
            </a:pPr>
            <a:r>
              <a:rPr lang="en" sz="3200"/>
              <a:t>CRM (Customer Relationship Management)</a:t>
            </a:r>
            <a:br>
              <a:rPr lang="en" sz="3200"/>
            </a:br>
            <a:r>
              <a:rPr lang="en" sz="3200"/>
              <a:t>Salesforce, Kindful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" sz="3200"/>
              <a:t>DOT Drives</a:t>
            </a:r>
            <a:endParaRPr sz="3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3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518750" y="2571750"/>
            <a:ext cx="7893000" cy="16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" sz="5700"/>
              <a:t>We don’t sell widgets so we must sell a vision of a different future</a:t>
            </a:r>
            <a:endParaRPr b="0"/>
          </a:p>
        </p:txBody>
      </p:sp>
      <p:sp>
        <p:nvSpPr>
          <p:cNvPr id="81" name="Google Shape;81;p15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ctrTitle"/>
          </p:nvPr>
        </p:nvSpPr>
        <p:spPr>
          <a:xfrm>
            <a:off x="723300" y="810900"/>
            <a:ext cx="7893000" cy="16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" sz="5700"/>
              <a:t>It is all about trust</a:t>
            </a:r>
            <a:endParaRPr b="0" sz="5700"/>
          </a:p>
        </p:txBody>
      </p:sp>
      <p:sp>
        <p:nvSpPr>
          <p:cNvPr id="87" name="Google Shape;87;p16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ctrTitle"/>
          </p:nvPr>
        </p:nvSpPr>
        <p:spPr>
          <a:xfrm>
            <a:off x="630600" y="2437250"/>
            <a:ext cx="7893000" cy="16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" sz="5700"/>
              <a:t>It is easier to keep a donor than get a new one.</a:t>
            </a:r>
            <a:endParaRPr b="0"/>
          </a:p>
        </p:txBody>
      </p:sp>
      <p:sp>
        <p:nvSpPr>
          <p:cNvPr id="93" name="Google Shape;93;p17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ctrTitle"/>
          </p:nvPr>
        </p:nvSpPr>
        <p:spPr>
          <a:xfrm>
            <a:off x="674775" y="1680250"/>
            <a:ext cx="7893000" cy="16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" sz="5700"/>
              <a:t>Someone’s “no” is their missed </a:t>
            </a:r>
            <a:r>
              <a:rPr b="0" lang="en" sz="5700"/>
              <a:t>opportunity</a:t>
            </a:r>
            <a:r>
              <a:rPr b="0" lang="en" sz="5700"/>
              <a:t>.</a:t>
            </a:r>
            <a:endParaRPr b="0"/>
          </a:p>
        </p:txBody>
      </p:sp>
      <p:sp>
        <p:nvSpPr>
          <p:cNvPr id="99" name="Google Shape;99;p18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Donors</a:t>
            </a:r>
            <a:r>
              <a:rPr lang="en"/>
              <a:t>: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Be clear on purpose of meeting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Donors: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Be clear on purpose of meeting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Wherever &amp; whenever is convenient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Donors: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Be clear on purpose of meeting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Wherever &amp; whenever is convenient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" sz="3200"/>
              <a:t>45 minutes &amp; avoid meals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